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6" roundtripDataSignature="AMtx7mjhdpKk+YQbwWHGgjzQ5RS23NAy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5" name="Google Shape;22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d57001cd0f_1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d57001cd0f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8" name="Google Shape;2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3" name="Google Shape;27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7" name="Google Shape;28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5" name="Google Shape;29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9" name="Google Shape;3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2" name="Google Shape;33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1" name="Google Shape;35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6" name="Google Shape;36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1" name="Google Shape;40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57001cd0f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57001cd0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57001cd0f_1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57001cd0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Relationship Id="rId5" Type="http://schemas.openxmlformats.org/officeDocument/2006/relationships/hyperlink" Target="https://docs.google.com/forms/d/e/1FAIpQLSe679kUbjAfSxBNLT4SCMw2305FjsZUM9nEmHn7mbMwjzmWfg/viewform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g"/><Relationship Id="rId4" Type="http://schemas.openxmlformats.org/officeDocument/2006/relationships/image" Target="../media/image26.jpg"/><Relationship Id="rId5" Type="http://schemas.openxmlformats.org/officeDocument/2006/relationships/image" Target="../media/image34.png"/><Relationship Id="rId6" Type="http://schemas.openxmlformats.org/officeDocument/2006/relationships/image" Target="../media/image48.jpg"/><Relationship Id="rId7" Type="http://schemas.openxmlformats.org/officeDocument/2006/relationships/image" Target="../media/image37.png"/><Relationship Id="rId8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oi.org/10.1146/annurev-clinpsy-050817-084811" TargetMode="External"/><Relationship Id="rId4" Type="http://schemas.openxmlformats.org/officeDocument/2006/relationships/hyperlink" Target="https://doi.org/10.1038/s41598-021-84554-6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525" y="247575"/>
            <a:ext cx="2143525" cy="158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"/>
          <p:cNvSpPr txBox="1"/>
          <p:nvPr>
            <p:ph type="title"/>
          </p:nvPr>
        </p:nvSpPr>
        <p:spPr>
          <a:xfrm>
            <a:off x="1111349" y="295423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Actividad Interactiva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586" l="13048" r="17746" t="10748"/>
          <a:stretch/>
        </p:blipFill>
        <p:spPr>
          <a:xfrm>
            <a:off x="3472738" y="1355150"/>
            <a:ext cx="4439446" cy="261441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187" name="Google Shape;187;p8"/>
          <p:cNvSpPr txBox="1"/>
          <p:nvPr/>
        </p:nvSpPr>
        <p:spPr>
          <a:xfrm>
            <a:off x="4065166" y="1872763"/>
            <a:ext cx="325459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¿Te gustaría hacerte una idea sobre cuál es tu actitud emocional?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 rot="2763982">
            <a:off x="9008771" y="2230024"/>
            <a:ext cx="2562896" cy="243263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4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50563">
            <a:off x="7997346" y="5309872"/>
            <a:ext cx="1345182" cy="1449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>
            <a:off x="2644461" y="4737981"/>
            <a:ext cx="6096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https://docs.google.com/forms/d/e/1FAIpQLSe679kUbjAfSxBNLT4SCMw2305FjsZUM9nEmHn7mbMwjzmWfg/viewform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504" y="1167618"/>
            <a:ext cx="2264899" cy="190833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9"/>
          <p:cNvSpPr txBox="1"/>
          <p:nvPr/>
        </p:nvSpPr>
        <p:spPr>
          <a:xfrm>
            <a:off x="2680482" y="1532605"/>
            <a:ext cx="6097758" cy="923330"/>
          </a:xfrm>
          <a:prstGeom prst="rect">
            <a:avLst/>
          </a:prstGeom>
          <a:noFill/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actúas ante un problema o un inconveniente? ¿Qué es lo que sueles pensar?...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 txBox="1"/>
          <p:nvPr>
            <p:ph type="title"/>
          </p:nvPr>
        </p:nvSpPr>
        <p:spPr>
          <a:xfrm>
            <a:off x="1111349" y="295423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Cuidador y su Actitud Emocional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7042460" y="2793992"/>
            <a:ext cx="2588455" cy="1878182"/>
          </a:xfrm>
          <a:prstGeom prst="star7">
            <a:avLst>
              <a:gd fmla="val 34601" name="adj"/>
              <a:gd fmla="val 102572" name="hf"/>
              <a:gd fmla="val 105210" name="vf"/>
            </a:avLst>
          </a:pr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365670">
            <a:off x="2944754" y="3641820"/>
            <a:ext cx="5087268" cy="1066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7719292" y="3520159"/>
            <a:ext cx="16177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sientes?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1828654" y="3101925"/>
            <a:ext cx="2588455" cy="1631648"/>
          </a:xfrm>
          <a:prstGeom prst="star7">
            <a:avLst>
              <a:gd fmla="val 34601" name="adj"/>
              <a:gd fmla="val 102572" name="hf"/>
              <a:gd fmla="val 105210" name="vf"/>
            </a:avLst>
          </a:prstGeom>
          <a:solidFill>
            <a:schemeClr val="lt1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2564862" y="3456084"/>
            <a:ext cx="143490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haces con lo que sientes?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397" y="1363000"/>
            <a:ext cx="2980919" cy="199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>
            <p:ph type="title"/>
          </p:nvPr>
        </p:nvSpPr>
        <p:spPr>
          <a:xfrm>
            <a:off x="1111349" y="385575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Cuidador y su Actitud Emocional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7729" y="1363000"/>
            <a:ext cx="2980919" cy="199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2727" y="1363000"/>
            <a:ext cx="2980919" cy="199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0"/>
          <p:cNvSpPr txBox="1"/>
          <p:nvPr/>
        </p:nvSpPr>
        <p:spPr>
          <a:xfrm>
            <a:off x="1269655" y="2018441"/>
            <a:ext cx="1696245" cy="923330"/>
          </a:xfrm>
          <a:prstGeom prst="rect">
            <a:avLst/>
          </a:prstGeom>
          <a:solidFill>
            <a:srgbClr val="E6A4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Afrontamiento centrado en el problema.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4999139" y="1983084"/>
            <a:ext cx="1598593" cy="923330"/>
          </a:xfrm>
          <a:prstGeom prst="rect">
            <a:avLst/>
          </a:prstGeom>
          <a:solidFill>
            <a:srgbClr val="E6A4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Afrontamiento centrado en la emoción.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8694849" y="2175079"/>
            <a:ext cx="1287887" cy="369332"/>
          </a:xfrm>
          <a:prstGeom prst="rect">
            <a:avLst/>
          </a:prstGeom>
          <a:solidFill>
            <a:srgbClr val="E6A4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Evitación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643944" y="4134118"/>
            <a:ext cx="2614411" cy="2021983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4340982" y="4127677"/>
            <a:ext cx="2614411" cy="2021983"/>
          </a:xfrm>
          <a:prstGeom prst="rect">
            <a:avLst/>
          </a:prstGeom>
          <a:solidFill>
            <a:srgbClr val="9CC2E5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7725980" y="4134117"/>
            <a:ext cx="2614411" cy="2021983"/>
          </a:xfrm>
          <a:prstGeom prst="rect">
            <a:avLst/>
          </a:prstGeom>
          <a:solidFill>
            <a:srgbClr val="C9C9C9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7" name="Google Shape;217;p10"/>
          <p:cNvCxnSpPr>
            <a:stCxn id="207" idx="2"/>
          </p:cNvCxnSpPr>
          <p:nvPr/>
        </p:nvCxnSpPr>
        <p:spPr>
          <a:xfrm>
            <a:off x="1979856" y="3356490"/>
            <a:ext cx="0" cy="571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8" name="Google Shape;218;p10"/>
          <p:cNvCxnSpPr/>
          <p:nvPr/>
        </p:nvCxnSpPr>
        <p:spPr>
          <a:xfrm flipH="1">
            <a:off x="5742093" y="3338247"/>
            <a:ext cx="1" cy="57156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9" name="Google Shape;219;p10"/>
          <p:cNvCxnSpPr/>
          <p:nvPr/>
        </p:nvCxnSpPr>
        <p:spPr>
          <a:xfrm flipH="1">
            <a:off x="9338793" y="3361557"/>
            <a:ext cx="1" cy="571566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0" name="Google Shape;220;p10"/>
          <p:cNvSpPr txBox="1"/>
          <p:nvPr/>
        </p:nvSpPr>
        <p:spPr>
          <a:xfrm>
            <a:off x="746975" y="4267945"/>
            <a:ext cx="2395469" cy="147732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Exploro el problema, lo analizo, busco qué puedo hacer y qué consecuencias tendría, me informo…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0"/>
          <p:cNvSpPr txBox="1"/>
          <p:nvPr/>
        </p:nvSpPr>
        <p:spPr>
          <a:xfrm>
            <a:off x="4430733" y="4267945"/>
            <a:ext cx="2434908" cy="1200329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Escucho a mis emociones, intento regularlas, busco apoyo social, me desahogo,…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0"/>
          <p:cNvSpPr txBox="1"/>
          <p:nvPr/>
        </p:nvSpPr>
        <p:spPr>
          <a:xfrm>
            <a:off x="7907628" y="4282120"/>
            <a:ext cx="2266682" cy="1477328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Esperar que las cosas se arreglen solas, no busco alternativas, conductas desadaptativas,…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>
            <p:ph idx="1" type="body"/>
          </p:nvPr>
        </p:nvSpPr>
        <p:spPr>
          <a:xfrm>
            <a:off x="1271514" y="1738648"/>
            <a:ext cx="8345511" cy="4180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ES"/>
              <a:t> Mejora nuestro estado físico y emocional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ES"/>
              <a:t>Puede ofrecer beneficios en nuestras relaciones con los demás.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ES"/>
              <a:t>Estrés parece ser una variable que se relaciona con el desarrollo de sintomatología depresiva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ES"/>
              <a:t>Estrés se relaciona con una mayor probabilidad de alteraciones cardiovasculares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s-ES"/>
              <a:t>Mejora de nuestra calidad de vida y bienestar subjetivo. </a:t>
            </a:r>
            <a:endParaRPr/>
          </a:p>
        </p:txBody>
      </p:sp>
      <p:sp>
        <p:nvSpPr>
          <p:cNvPr id="228" name="Google Shape;228;p11"/>
          <p:cNvSpPr txBox="1"/>
          <p:nvPr>
            <p:ph type="title"/>
          </p:nvPr>
        </p:nvSpPr>
        <p:spPr>
          <a:xfrm>
            <a:off x="838200" y="334059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¿Por Qué es Importante la Regulación Emocional?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"/>
          <p:cNvSpPr txBox="1"/>
          <p:nvPr/>
        </p:nvSpPr>
        <p:spPr>
          <a:xfrm rot="-231040">
            <a:off x="9463000" y="3292093"/>
            <a:ext cx="1922620" cy="463741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Hammen (2018)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 txBox="1"/>
          <p:nvPr/>
        </p:nvSpPr>
        <p:spPr>
          <a:xfrm rot="-231040">
            <a:off x="8884420" y="4352426"/>
            <a:ext cx="2016624" cy="463741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Mei et al., (2021)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p11"/>
          <p:cNvCxnSpPr/>
          <p:nvPr/>
        </p:nvCxnSpPr>
        <p:spPr>
          <a:xfrm flipH="1" rot="10800000">
            <a:off x="8152283" y="3630012"/>
            <a:ext cx="1258500" cy="1695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2" name="Google Shape;232;p11"/>
          <p:cNvCxnSpPr/>
          <p:nvPr/>
        </p:nvCxnSpPr>
        <p:spPr>
          <a:xfrm flipH="1" rot="10800000">
            <a:off x="7377404" y="4641413"/>
            <a:ext cx="1258500" cy="1695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57001cd0f_1_15"/>
          <p:cNvSpPr txBox="1"/>
          <p:nvPr>
            <p:ph idx="1" type="body"/>
          </p:nvPr>
        </p:nvSpPr>
        <p:spPr>
          <a:xfrm>
            <a:off x="838200" y="1554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s-ES"/>
              <a:t>La importancia de la esfera psicológica.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ES"/>
              <a:t>El cómo gestiones y afrontemos las cirscunstancias y eventos es uno de los aspectos más relevantes.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ES"/>
              <a:t>Afrontamiento como algo que se puede cambiar y que está relacionado con cómo percibamos o evaluemos los eventos externos pero también los internos.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ES"/>
              <a:t>Tenemos de capacidad de cambio.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ES"/>
              <a:t>Aunque muchas veces nos cueste verlas, tenemos alternativas. 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d57001cd0f_1_15"/>
          <p:cNvSpPr txBox="1"/>
          <p:nvPr>
            <p:ph type="title"/>
          </p:nvPr>
        </p:nvSpPr>
        <p:spPr>
          <a:xfrm>
            <a:off x="974710" y="560322"/>
            <a:ext cx="10242600" cy="56280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IDEAS IMPORTANTES...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5599593" y="720337"/>
            <a:ext cx="3850950" cy="1908119"/>
          </a:xfrm>
          <a:custGeom>
            <a:rect b="b" l="l" r="r" t="t"/>
            <a:pathLst>
              <a:path extrusionOk="0" h="1908119" w="3850950">
                <a:moveTo>
                  <a:pt x="165" y="1250008"/>
                </a:moveTo>
                <a:cubicBezTo>
                  <a:pt x="-17007" y="932329"/>
                  <a:pt x="1303079" y="26516"/>
                  <a:pt x="1944876" y="758"/>
                </a:cubicBezTo>
                <a:cubicBezTo>
                  <a:pt x="2586673" y="-25000"/>
                  <a:pt x="3850950" y="611791"/>
                  <a:pt x="3850950" y="1095462"/>
                </a:cubicBezTo>
                <a:cubicBezTo>
                  <a:pt x="3850950" y="1579133"/>
                  <a:pt x="2689704" y="1881072"/>
                  <a:pt x="2047907" y="1906830"/>
                </a:cubicBezTo>
                <a:cubicBezTo>
                  <a:pt x="1406110" y="1932588"/>
                  <a:pt x="17337" y="1567687"/>
                  <a:pt x="165" y="1250008"/>
                </a:cubicBezTo>
                <a:close/>
              </a:path>
            </a:pathLst>
          </a:custGeom>
          <a:solidFill>
            <a:srgbClr val="F496D5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6565592" y="1429555"/>
            <a:ext cx="19189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E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TIPS</a:t>
            </a:r>
            <a:endParaRPr b="1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4193" y="0"/>
            <a:ext cx="55239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/>
          <p:nvPr>
            <p:ph type="title"/>
          </p:nvPr>
        </p:nvSpPr>
        <p:spPr>
          <a:xfrm>
            <a:off x="838200" y="565297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#1 No te dejes llevar por los mitos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310" y="3695164"/>
            <a:ext cx="2028852" cy="202885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/>
          <p:nvPr/>
        </p:nvSpPr>
        <p:spPr>
          <a:xfrm>
            <a:off x="1880315" y="4842456"/>
            <a:ext cx="5924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MITO</a:t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8344" y="1351835"/>
            <a:ext cx="3078050" cy="267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2545" y="1351835"/>
            <a:ext cx="3078050" cy="267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1341" y="3780022"/>
            <a:ext cx="3078050" cy="267886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/>
        </p:nvSpPr>
        <p:spPr>
          <a:xfrm>
            <a:off x="1880315" y="1700011"/>
            <a:ext cx="230102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Existe una manera correcta de sentirse en cada situación.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7259391" y="1738647"/>
            <a:ext cx="270456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sentimientos negativos son malos y destructivos. 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4546242" y="4163798"/>
            <a:ext cx="22963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los demás no aprueban mis sentimientos, no debería sentirme así.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/>
          <p:nvPr/>
        </p:nvSpPr>
        <p:spPr>
          <a:xfrm rot="-2912478">
            <a:off x="2743934" y="5538829"/>
            <a:ext cx="518419" cy="104225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030A0"/>
          </a:solidFill>
          <a:ln cap="flat" cmpd="sng" w="12700">
            <a:solidFill>
              <a:srgbClr val="F496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"/>
          <p:cNvSpPr txBox="1"/>
          <p:nvPr>
            <p:ph idx="1" type="body"/>
          </p:nvPr>
        </p:nvSpPr>
        <p:spPr>
          <a:xfrm>
            <a:off x="1722275" y="1365161"/>
            <a:ext cx="8474299" cy="1493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/>
              <a:t>Muchas veces, principalmente en relación emociones “negativas”, tendemos a reprimirlas, evitarlas, ignorarlas o negarlas socialmente, y a nosotros mismos. </a:t>
            </a:r>
            <a:endParaRPr/>
          </a:p>
        </p:txBody>
      </p:sp>
      <p:sp>
        <p:nvSpPr>
          <p:cNvPr id="265" name="Google Shape;265;p14"/>
          <p:cNvSpPr txBox="1"/>
          <p:nvPr>
            <p:ph type="title"/>
          </p:nvPr>
        </p:nvSpPr>
        <p:spPr>
          <a:xfrm>
            <a:off x="838200" y="565297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#2  Aceptación Emocional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7570" y="4773675"/>
            <a:ext cx="2356834" cy="20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1162" y="2859111"/>
            <a:ext cx="3349977" cy="305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2596" y="2859111"/>
            <a:ext cx="3349977" cy="305685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4"/>
          <p:cNvSpPr txBox="1"/>
          <p:nvPr/>
        </p:nvSpPr>
        <p:spPr>
          <a:xfrm>
            <a:off x="1798869" y="3466834"/>
            <a:ext cx="2527753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ATIENDO, 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IDENTIFICO, 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COMPRENDO.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b="0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4"/>
          <p:cNvSpPr txBox="1"/>
          <p:nvPr/>
        </p:nvSpPr>
        <p:spPr>
          <a:xfrm>
            <a:off x="7405352" y="3466834"/>
            <a:ext cx="279122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EVITO, NO SÉ QUE SIENTO NI COMPRENDO.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"/>
          <p:cNvSpPr txBox="1"/>
          <p:nvPr>
            <p:ph type="title"/>
          </p:nvPr>
        </p:nvSpPr>
        <p:spPr>
          <a:xfrm>
            <a:off x="838200" y="565297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#2  Aceptación Emocional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5"/>
          <p:cNvSpPr/>
          <p:nvPr/>
        </p:nvSpPr>
        <p:spPr>
          <a:xfrm>
            <a:off x="2253802" y="4126464"/>
            <a:ext cx="6996174" cy="476518"/>
          </a:xfrm>
          <a:prstGeom prst="mathMinus">
            <a:avLst>
              <a:gd fmla="val 23520" name="adj1"/>
            </a:avLst>
          </a:prstGeom>
          <a:solidFill>
            <a:srgbClr val="548135"/>
          </a:solidFill>
          <a:ln cap="flat" cmpd="sng" w="12700">
            <a:solidFill>
              <a:srgbClr val="FEE5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5928" y="1740351"/>
            <a:ext cx="2474986" cy="247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5685" y="3906884"/>
            <a:ext cx="562470" cy="91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68339" y="2374328"/>
            <a:ext cx="1734161" cy="176308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5"/>
          <p:cNvSpPr txBox="1"/>
          <p:nvPr/>
        </p:nvSpPr>
        <p:spPr>
          <a:xfrm>
            <a:off x="2926450" y="1350491"/>
            <a:ext cx="6065949" cy="369332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Consecuencias de la evitación emocional a corto y largo plazo.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5"/>
          <p:cNvSpPr txBox="1"/>
          <p:nvPr/>
        </p:nvSpPr>
        <p:spPr>
          <a:xfrm>
            <a:off x="4843579" y="5543565"/>
            <a:ext cx="1545465" cy="369332"/>
          </a:xfrm>
          <a:prstGeom prst="rect">
            <a:avLst/>
          </a:prstGeom>
          <a:solidFill>
            <a:srgbClr val="A8D08C"/>
          </a:solidFill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 Real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0914" y="4417454"/>
            <a:ext cx="1552035" cy="244054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5"/>
          <p:cNvSpPr txBox="1"/>
          <p:nvPr/>
        </p:nvSpPr>
        <p:spPr>
          <a:xfrm>
            <a:off x="2099256" y="3387144"/>
            <a:ext cx="1275009" cy="369332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Corto plazo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5"/>
          <p:cNvSpPr txBox="1"/>
          <p:nvPr/>
        </p:nvSpPr>
        <p:spPr>
          <a:xfrm>
            <a:off x="5717956" y="1921940"/>
            <a:ext cx="1249514" cy="369332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Largo Plazo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"/>
          <p:cNvSpPr txBox="1"/>
          <p:nvPr>
            <p:ph type="title"/>
          </p:nvPr>
        </p:nvSpPr>
        <p:spPr>
          <a:xfrm>
            <a:off x="786685" y="44938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#2  Aceptación Emocional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068" y="2458536"/>
            <a:ext cx="2343956" cy="238651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6"/>
          <p:cNvSpPr/>
          <p:nvPr/>
        </p:nvSpPr>
        <p:spPr>
          <a:xfrm>
            <a:off x="3631842" y="2117608"/>
            <a:ext cx="6632619" cy="3124093"/>
          </a:xfrm>
          <a:prstGeom prst="rect">
            <a:avLst/>
          </a:prstGeom>
          <a:solidFill>
            <a:srgbClr val="FEE599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6"/>
          <p:cNvSpPr txBox="1"/>
          <p:nvPr/>
        </p:nvSpPr>
        <p:spPr>
          <a:xfrm>
            <a:off x="3863661" y="2620739"/>
            <a:ext cx="6168980" cy="2062103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Aceptación es una </a:t>
            </a:r>
            <a:r>
              <a:rPr b="1" i="0" lang="es-ES" sz="32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actitud</a:t>
            </a:r>
            <a:r>
              <a:rPr b="1" i="0" lang="es-E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 apertura ante las emociones, </a:t>
            </a:r>
            <a:r>
              <a:rPr b="1" i="0" lang="es-ES" sz="32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b="1" i="0" lang="es-E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implica resignación. </a:t>
            </a:r>
            <a:r>
              <a:rPr b="1" i="0" lang="es-ES" sz="3200" u="none" cap="none" strike="noStrik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b="1" i="0" lang="es-E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confundamos. 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79529" y="321181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ÍNDICE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2652" y="1232418"/>
            <a:ext cx="625697" cy="62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2652" y="2321516"/>
            <a:ext cx="625697" cy="62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2651" y="3415586"/>
            <a:ext cx="625697" cy="62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8347" y="967362"/>
            <a:ext cx="7545002" cy="529329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2768957" y="1314435"/>
            <a:ext cx="6593983" cy="4616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EMOCIONES  Y CUIDADOR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2768957" y="2485548"/>
            <a:ext cx="6593983" cy="4616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CUIDADOR  Y SU ACTITUD EMOCIONAL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768957" y="3604840"/>
            <a:ext cx="6593983" cy="4616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IMPORTANCIAS DE LA REGULACIÓN EMOCIONAL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2650" y="4497173"/>
            <a:ext cx="625697" cy="62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901" y="5522392"/>
            <a:ext cx="625697" cy="625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2768956" y="4464976"/>
            <a:ext cx="6593983" cy="4616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ALGUNOS CONSEJOS 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2883856" y="5552071"/>
            <a:ext cx="6593983" cy="46166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REFERENCIAS 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569" y="1217770"/>
            <a:ext cx="3142446" cy="17676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298" name="Google Shape;298;p17"/>
          <p:cNvSpPr txBox="1"/>
          <p:nvPr>
            <p:ph type="title"/>
          </p:nvPr>
        </p:nvSpPr>
        <p:spPr>
          <a:xfrm>
            <a:off x="838200" y="44938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#3  Tómate un Tiempo 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7"/>
          <p:cNvSpPr txBox="1"/>
          <p:nvPr/>
        </p:nvSpPr>
        <p:spPr>
          <a:xfrm>
            <a:off x="2150772" y="3191073"/>
            <a:ext cx="785611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Muchas veces, cuando estamos emocionalmente muy activos, hacemos, decimos o pensamos determinadas cosas.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5920" y="4010178"/>
            <a:ext cx="2106769" cy="2106769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568"/>
              </a:srgbClr>
            </a:outerShdw>
          </a:effectLst>
        </p:spPr>
      </p:pic>
      <p:pic>
        <p:nvPicPr>
          <p:cNvPr id="301" name="Google Shape;30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4883" y="4010177"/>
            <a:ext cx="2106769" cy="2106769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568"/>
              </a:srgbClr>
            </a:outerShdw>
          </a:effectLst>
        </p:spPr>
      </p:pic>
      <p:pic>
        <p:nvPicPr>
          <p:cNvPr id="302" name="Google Shape;30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5024" y="4010178"/>
            <a:ext cx="2106769" cy="2106769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568"/>
              </a:srgbClr>
            </a:outerShdw>
          </a:effectLst>
        </p:spPr>
      </p:pic>
      <p:sp>
        <p:nvSpPr>
          <p:cNvPr id="303" name="Google Shape;303;p17"/>
          <p:cNvSpPr txBox="1"/>
          <p:nvPr/>
        </p:nvSpPr>
        <p:spPr>
          <a:xfrm>
            <a:off x="2150772" y="4810397"/>
            <a:ext cx="14681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CUALIDAD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4917584" y="4810397"/>
            <a:ext cx="179176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INTENSIDAD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 txBox="1"/>
          <p:nvPr/>
        </p:nvSpPr>
        <p:spPr>
          <a:xfrm>
            <a:off x="7959144" y="4810397"/>
            <a:ext cx="15583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DURACIÓN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7"/>
          <p:cNvSpPr/>
          <p:nvPr/>
        </p:nvSpPr>
        <p:spPr>
          <a:xfrm rot="5400000">
            <a:off x="10200068" y="3346578"/>
            <a:ext cx="940157" cy="1560846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7030A0"/>
          </a:solidFill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"/>
          <p:cNvSpPr txBox="1"/>
          <p:nvPr>
            <p:ph type="title"/>
          </p:nvPr>
        </p:nvSpPr>
        <p:spPr>
          <a:xfrm>
            <a:off x="838200" y="513783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#3  Tómate un Tiempo 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8875" y="688708"/>
            <a:ext cx="7379597" cy="504989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8"/>
          <p:cNvSpPr/>
          <p:nvPr/>
        </p:nvSpPr>
        <p:spPr>
          <a:xfrm>
            <a:off x="1564791" y="2305318"/>
            <a:ext cx="7147775" cy="2962141"/>
          </a:xfrm>
          <a:custGeom>
            <a:rect b="b" l="l" r="r" t="t"/>
            <a:pathLst>
              <a:path extrusionOk="0" h="2962141" w="7147775">
                <a:moveTo>
                  <a:pt x="0" y="0"/>
                </a:moveTo>
                <a:lnTo>
                  <a:pt x="7147775" y="0"/>
                </a:lnTo>
                <a:lnTo>
                  <a:pt x="7070502" y="2962141"/>
                </a:lnTo>
                <a:lnTo>
                  <a:pt x="64395" y="2962141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8"/>
          <p:cNvSpPr txBox="1"/>
          <p:nvPr/>
        </p:nvSpPr>
        <p:spPr>
          <a:xfrm>
            <a:off x="2054178" y="2447560"/>
            <a:ext cx="6774288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1" lang="es-ES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“el proceso por el cual la información cargada afectivamente ejerce una influencia y se incorpora al proceso de juicio, entrando en las deliberaciones del juez y eventualmente </a:t>
            </a:r>
            <a:r>
              <a:rPr b="0" i="1" lang="es-ES" sz="28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coloreando</a:t>
            </a:r>
            <a:r>
              <a:rPr b="0" i="1" lang="es-ES" sz="2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el resultado del juicio”.</a:t>
            </a:r>
            <a:r>
              <a:rPr b="0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 rot="-1701190">
            <a:off x="5434278" y="4604626"/>
            <a:ext cx="399246" cy="631064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7030A0"/>
          </a:solidFill>
          <a:ln cap="flat" cmpd="sng" w="12700">
            <a:solidFill>
              <a:srgbClr val="FEE59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8"/>
          <p:cNvSpPr/>
          <p:nvPr/>
        </p:nvSpPr>
        <p:spPr>
          <a:xfrm rot="-924226">
            <a:off x="6385628" y="4913001"/>
            <a:ext cx="3078051" cy="424429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EE599"/>
          </a:solidFill>
          <a:ln cap="flat" cmpd="sng" w="12700">
            <a:solidFill>
              <a:srgbClr val="F496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Teoría de Infusión del Afecto de Forgas (1990).</a:t>
            </a: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 txBox="1"/>
          <p:nvPr>
            <p:ph type="title"/>
          </p:nvPr>
        </p:nvSpPr>
        <p:spPr>
          <a:xfrm>
            <a:off x="695400" y="111502"/>
            <a:ext cx="10385400" cy="96810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#4 Trata de Identificar y Comprender lo que sientes 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7109" y="4182742"/>
            <a:ext cx="1397827" cy="139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4274713"/>
            <a:ext cx="968062" cy="96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3944" y="5752519"/>
            <a:ext cx="1105481" cy="110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81219" y="2305319"/>
            <a:ext cx="1559415" cy="155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6399" y="5580570"/>
            <a:ext cx="1188350" cy="118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60024" y="5388061"/>
            <a:ext cx="1121535" cy="112153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/>
          <p:nvPr/>
        </p:nvSpPr>
        <p:spPr>
          <a:xfrm>
            <a:off x="1697568" y="1196274"/>
            <a:ext cx="7317643" cy="3611703"/>
          </a:xfrm>
          <a:prstGeom prst="roundRect">
            <a:avLst>
              <a:gd fmla="val 16667" name="adj"/>
            </a:avLst>
          </a:prstGeom>
          <a:solidFill>
            <a:srgbClr val="E6A4D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 txBox="1"/>
          <p:nvPr/>
        </p:nvSpPr>
        <p:spPr>
          <a:xfrm>
            <a:off x="1879058" y="1330102"/>
            <a:ext cx="7289443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Incrementa el vocabulario emocional, ve más allá del triste, enfadado, o alegre.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Reflexiona sobre lo que sientes, pon atención.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emociones son en sí mismas todas válidas, tienen una función y un mensaje que trasladarnos. Escucha.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Cuando sientas una emoción, percibe cómo la experimenta tu cuerpo.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 cuáles son los pensamientos que suelen aparecer con cada emoción.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 cuáles son tus reacciones y conductas relacionadas con cada emoción.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 txBox="1"/>
          <p:nvPr>
            <p:ph type="title"/>
          </p:nvPr>
        </p:nvSpPr>
        <p:spPr>
          <a:xfrm>
            <a:off x="838200" y="181103"/>
            <a:ext cx="10242600" cy="83100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#4 Trata de Identificar y Comprender lo que sientes 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>
            <a:off x="4198513" y="1223493"/>
            <a:ext cx="2846231" cy="1133341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4597757" y="1532586"/>
            <a:ext cx="21121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Algunos Mensajes y Emoción 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154" y="1947010"/>
            <a:ext cx="3171525" cy="27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3988" y="1416830"/>
            <a:ext cx="3171525" cy="27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608" y="3327119"/>
            <a:ext cx="3171525" cy="27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2883" y="4707228"/>
            <a:ext cx="2476065" cy="54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0337" y="6087337"/>
            <a:ext cx="2476065" cy="54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1717" y="4309181"/>
            <a:ext cx="2476065" cy="54520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0"/>
          <p:cNvSpPr txBox="1"/>
          <p:nvPr/>
        </p:nvSpPr>
        <p:spPr>
          <a:xfrm>
            <a:off x="1057726" y="4795164"/>
            <a:ext cx="208637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CULPA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0"/>
          <p:cNvSpPr txBox="1"/>
          <p:nvPr/>
        </p:nvSpPr>
        <p:spPr>
          <a:xfrm>
            <a:off x="4916236" y="6159884"/>
            <a:ext cx="208637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FRUSTRACIÓN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0"/>
          <p:cNvSpPr txBox="1"/>
          <p:nvPr/>
        </p:nvSpPr>
        <p:spPr>
          <a:xfrm>
            <a:off x="8277793" y="4395054"/>
            <a:ext cx="208637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SOLEDAD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0"/>
          <p:cNvSpPr txBox="1"/>
          <p:nvPr/>
        </p:nvSpPr>
        <p:spPr>
          <a:xfrm>
            <a:off x="820752" y="2356834"/>
            <a:ext cx="2476065" cy="830997"/>
          </a:xfrm>
          <a:prstGeom prst="rect">
            <a:avLst/>
          </a:prstGeom>
          <a:noFill/>
          <a:ln cap="flat" cmpd="sng" w="952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“Soy mala persona”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0"/>
          <p:cNvSpPr txBox="1"/>
          <p:nvPr/>
        </p:nvSpPr>
        <p:spPr>
          <a:xfrm>
            <a:off x="4698958" y="3709016"/>
            <a:ext cx="2303655" cy="1200329"/>
          </a:xfrm>
          <a:prstGeom prst="rect">
            <a:avLst/>
          </a:prstGeom>
          <a:noFill/>
          <a:ln cap="flat" cmpd="sng" w="952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“No consigues lo que habías planeado”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0"/>
          <p:cNvSpPr txBox="1"/>
          <p:nvPr/>
        </p:nvSpPr>
        <p:spPr>
          <a:xfrm>
            <a:off x="7749586" y="1846441"/>
            <a:ext cx="2476065" cy="830997"/>
          </a:xfrm>
          <a:prstGeom prst="rect">
            <a:avLst/>
          </a:prstGeom>
          <a:noFill/>
          <a:ln cap="flat" cmpd="sng" w="952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“Nadie está para mí”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 txBox="1"/>
          <p:nvPr>
            <p:ph type="title"/>
          </p:nvPr>
        </p:nvSpPr>
        <p:spPr>
          <a:xfrm>
            <a:off x="838200" y="44938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Actividad Interactiva II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8192" y="1500177"/>
            <a:ext cx="3001662" cy="408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5435" y="1867437"/>
            <a:ext cx="6055216" cy="302760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1"/>
          <p:cNvSpPr txBox="1"/>
          <p:nvPr/>
        </p:nvSpPr>
        <p:spPr>
          <a:xfrm>
            <a:off x="6495772" y="3080025"/>
            <a:ext cx="387654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Juego de Cartas emocionales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8514" y="1264569"/>
            <a:ext cx="7139294" cy="489153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2"/>
          <p:cNvSpPr txBox="1"/>
          <p:nvPr/>
        </p:nvSpPr>
        <p:spPr>
          <a:xfrm>
            <a:off x="2936383" y="1970468"/>
            <a:ext cx="5344732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E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persona a la que cuida, le grita o le contesta de forma borde. 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2"/>
          <p:cNvSpPr txBox="1"/>
          <p:nvPr>
            <p:ph type="title"/>
          </p:nvPr>
        </p:nvSpPr>
        <p:spPr>
          <a:xfrm>
            <a:off x="838200" y="44938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Actividad Interactiva II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3"/>
          <p:cNvPicPr preferRelativeResize="0"/>
          <p:nvPr/>
        </p:nvPicPr>
        <p:blipFill rotWithShape="1">
          <a:blip r:embed="rId4">
            <a:alphaModFix/>
          </a:blip>
          <a:srcRect b="14598" l="1" r="32685" t="42220"/>
          <a:stretch/>
        </p:blipFill>
        <p:spPr>
          <a:xfrm>
            <a:off x="0" y="0"/>
            <a:ext cx="3528811" cy="151024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3"/>
          <p:cNvSpPr txBox="1"/>
          <p:nvPr/>
        </p:nvSpPr>
        <p:spPr>
          <a:xfrm rot="-893760">
            <a:off x="591766" y="401181"/>
            <a:ext cx="1602200" cy="707886"/>
          </a:xfrm>
          <a:prstGeom prst="rect">
            <a:avLst/>
          </a:prstGeom>
          <a:solidFill>
            <a:srgbClr val="F496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Emocional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8031" y="770345"/>
            <a:ext cx="8345509" cy="574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8514" y="1264569"/>
            <a:ext cx="7139294" cy="489153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4"/>
          <p:cNvSpPr txBox="1"/>
          <p:nvPr>
            <p:ph type="title"/>
          </p:nvPr>
        </p:nvSpPr>
        <p:spPr>
          <a:xfrm>
            <a:off x="838200" y="44938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Actividad Interactiva II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4"/>
          <p:cNvSpPr txBox="1"/>
          <p:nvPr/>
        </p:nvSpPr>
        <p:spPr>
          <a:xfrm>
            <a:off x="2585025" y="1718475"/>
            <a:ext cx="59199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E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Como cuidador familiar, la lista de cosas que hacer es interminable, no llegas a tiempo a todo. 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5"/>
          <p:cNvPicPr preferRelativeResize="0"/>
          <p:nvPr/>
        </p:nvPicPr>
        <p:blipFill rotWithShape="1">
          <a:blip r:embed="rId4">
            <a:alphaModFix/>
          </a:blip>
          <a:srcRect b="14598" l="1" r="32685" t="42220"/>
          <a:stretch/>
        </p:blipFill>
        <p:spPr>
          <a:xfrm>
            <a:off x="0" y="0"/>
            <a:ext cx="3528811" cy="151024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5"/>
          <p:cNvSpPr txBox="1"/>
          <p:nvPr/>
        </p:nvSpPr>
        <p:spPr>
          <a:xfrm rot="-893760">
            <a:off x="591766" y="401181"/>
            <a:ext cx="1602200" cy="707886"/>
          </a:xfrm>
          <a:prstGeom prst="rect">
            <a:avLst/>
          </a:prstGeom>
          <a:solidFill>
            <a:srgbClr val="F496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Comprensión Emocional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5471" y="901521"/>
            <a:ext cx="7405352" cy="5621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"/>
          <p:cNvSpPr txBox="1"/>
          <p:nvPr>
            <p:ph type="title"/>
          </p:nvPr>
        </p:nvSpPr>
        <p:spPr>
          <a:xfrm>
            <a:off x="838200" y="44938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Tip #5 Empatía, sí, pero en su justa medida. 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009" y="1189286"/>
            <a:ext cx="2378299" cy="2378299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568"/>
              </a:srgbClr>
            </a:outerShdw>
          </a:effectLst>
        </p:spPr>
      </p:pic>
      <p:sp>
        <p:nvSpPr>
          <p:cNvPr id="391" name="Google Shape;391;p26"/>
          <p:cNvSpPr txBox="1"/>
          <p:nvPr/>
        </p:nvSpPr>
        <p:spPr>
          <a:xfrm>
            <a:off x="2202287" y="2055269"/>
            <a:ext cx="16742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HABILIDADES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SOCIALES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6"/>
          <p:cNvSpPr/>
          <p:nvPr/>
        </p:nvSpPr>
        <p:spPr>
          <a:xfrm>
            <a:off x="5563673" y="1520440"/>
            <a:ext cx="4404574" cy="1824370"/>
          </a:xfrm>
          <a:prstGeom prst="rect">
            <a:avLst/>
          </a:prstGeom>
          <a:solidFill>
            <a:srgbClr val="DDEAF6"/>
          </a:solidFill>
          <a:ln cap="flat" cmpd="sng" w="12700">
            <a:solidFill>
              <a:srgbClr val="FFD9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 txBox="1"/>
          <p:nvPr/>
        </p:nvSpPr>
        <p:spPr>
          <a:xfrm>
            <a:off x="5563673" y="1661375"/>
            <a:ext cx="417275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empatía como habilidad social es súper importante en el contexto del cuidado. Sin embargo, como casi todo, en exceso puede ser perjudicial.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4301544" y="2163651"/>
            <a:ext cx="850005" cy="53794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0810" y="2890660"/>
            <a:ext cx="4777230" cy="396734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6"/>
          <p:cNvSpPr/>
          <p:nvPr/>
        </p:nvSpPr>
        <p:spPr>
          <a:xfrm>
            <a:off x="3618963" y="4288665"/>
            <a:ext cx="4649274" cy="2060620"/>
          </a:xfrm>
          <a:custGeom>
            <a:rect b="b" l="l" r="r" t="t"/>
            <a:pathLst>
              <a:path extrusionOk="0" h="2060620" w="4649274">
                <a:moveTo>
                  <a:pt x="25758" y="0"/>
                </a:moveTo>
                <a:lnTo>
                  <a:pt x="4649274" y="12879"/>
                </a:lnTo>
                <a:lnTo>
                  <a:pt x="4597758" y="2060620"/>
                </a:lnTo>
                <a:lnTo>
                  <a:pt x="0" y="2060620"/>
                </a:lnTo>
                <a:lnTo>
                  <a:pt x="25758" y="0"/>
                </a:ln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6"/>
          <p:cNvSpPr txBox="1"/>
          <p:nvPr/>
        </p:nvSpPr>
        <p:spPr>
          <a:xfrm>
            <a:off x="3760631" y="4559121"/>
            <a:ext cx="434018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excesiva empatía se relaciona con el desarrollo de mayores niveles de fatiga y bunout.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6"/>
          <p:cNvSpPr/>
          <p:nvPr/>
        </p:nvSpPr>
        <p:spPr>
          <a:xfrm rot="-924226">
            <a:off x="5681265" y="5861847"/>
            <a:ext cx="2447031" cy="424429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EE599"/>
          </a:solidFill>
          <a:ln cap="flat" cmpd="sng" w="12700">
            <a:solidFill>
              <a:srgbClr val="F496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Zaki (2020)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>
            <p:ph type="title"/>
          </p:nvPr>
        </p:nvSpPr>
        <p:spPr>
          <a:xfrm>
            <a:off x="1111349" y="295423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EMOCIONES  Y  CUIDADOR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571" y="1587199"/>
            <a:ext cx="2976481" cy="199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2797" y="3599283"/>
            <a:ext cx="2976481" cy="199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9350" y="1375223"/>
            <a:ext cx="2976481" cy="199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15519" y="2932112"/>
            <a:ext cx="2976481" cy="1990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2053885" y="2357665"/>
            <a:ext cx="16485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FÍSICA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7625870" y="2172999"/>
            <a:ext cx="158964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3317314" y="4409877"/>
            <a:ext cx="15474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ECÓNOMICA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9903656" y="3861264"/>
            <a:ext cx="18710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PSICOLÓGICA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 rot="3964521">
            <a:off x="7644657" y="3854965"/>
            <a:ext cx="1071416" cy="2064273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7401" y="2172999"/>
            <a:ext cx="2364919" cy="3978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4822636" y="2582459"/>
            <a:ext cx="137405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25%</a:t>
            </a: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reduce su jornada laboral.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 txBox="1"/>
          <p:nvPr/>
        </p:nvSpPr>
        <p:spPr>
          <a:xfrm rot="-231040">
            <a:off x="4341455" y="1911013"/>
            <a:ext cx="1922620" cy="463741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Frías et al., (2020)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9174618" y="2726997"/>
            <a:ext cx="3017382" cy="2437431"/>
          </a:xfrm>
          <a:prstGeom prst="ellipse">
            <a:avLst/>
          </a:prstGeom>
          <a:noFill/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7"/>
          <p:cNvSpPr txBox="1"/>
          <p:nvPr>
            <p:ph idx="1" type="body"/>
          </p:nvPr>
        </p:nvSpPr>
        <p:spPr>
          <a:xfrm>
            <a:off x="838200" y="1687132"/>
            <a:ext cx="10515600" cy="4489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>
                <a:latin typeface="Arial"/>
                <a:ea typeface="Arial"/>
                <a:cs typeface="Arial"/>
                <a:sym typeface="Arial"/>
              </a:rPr>
              <a:t>Carretero, S., &amp; Garcés, J. (2011). Psychological interventions to fight against the burden of the informal caregivers. 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European Psychiatry,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26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(S2), 1173-1173. doi:10.1016/S0924-9338(11)72878-4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>
                <a:latin typeface="Arial"/>
                <a:ea typeface="Arial"/>
                <a:cs typeface="Arial"/>
                <a:sym typeface="Arial"/>
              </a:rPr>
              <a:t>Frias, C. E., Risco, E., &amp; Zabalegui, A. (2020). Psychoeducational intervention on burden and emotional well‐being addressed to informal caregivers of people with dementia. Psychogeriatrics. doi:10.1111/psyg.12616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>
                <a:latin typeface="Arial"/>
                <a:ea typeface="Arial"/>
                <a:cs typeface="Arial"/>
                <a:sym typeface="Arial"/>
              </a:rPr>
              <a:t>Hammen, C. (2018). Risk Factors for Depression: An Autobiographical Review. Annu. Rev. Clin. Psychol. 14, pp. 1–28 </a:t>
            </a:r>
            <a:r>
              <a:rPr lang="es-ES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https://doi.org/10.1146/annurev-clinpsy-050817-084811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>
                <a:latin typeface="Arial"/>
                <a:ea typeface="Arial"/>
                <a:cs typeface="Arial"/>
                <a:sym typeface="Arial"/>
              </a:rPr>
              <a:t>Jmi, G., Robbana, L., Ghali, F., Zghal, M., Mezghani, M., Lamia, J., &amp; Rafrafi, R. (2017). The Burden of Caregivers of Patients with Alzheimer. 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European Psychiatry,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41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(S1), S654-S654. doi:10.1016/j.eurpsy.2017.01.1097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>
                <a:latin typeface="Arial"/>
                <a:ea typeface="Arial"/>
                <a:cs typeface="Arial"/>
                <a:sym typeface="Arial"/>
              </a:rPr>
              <a:t>Mei, Yx., Wu, H., Zhang, Hy. 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 Health-related quality of life and its related factors in coronary heart disease patients: results from the Henan Rural Cohort study. 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Sci Rep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lang="es-ES" sz="2600">
                <a:latin typeface="Arial"/>
                <a:ea typeface="Arial"/>
                <a:cs typeface="Arial"/>
                <a:sym typeface="Arial"/>
              </a:rPr>
              <a:t>11, 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5011 (2021). </a:t>
            </a:r>
            <a:r>
              <a:rPr lang="es-ES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https://doi.org/10.1038/s41598-021-84554-6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ES" sz="2600">
                <a:latin typeface="Arial"/>
                <a:ea typeface="Arial"/>
                <a:cs typeface="Arial"/>
                <a:sym typeface="Arial"/>
              </a:rPr>
              <a:t>Zaki, J. (2020). Integrating Empathy and Interpersonal Emotion Regulation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. Annu. Rev. Psychol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i="1" lang="es-ES" sz="2600">
                <a:latin typeface="Arial"/>
                <a:ea typeface="Arial"/>
                <a:cs typeface="Arial"/>
                <a:sym typeface="Arial"/>
              </a:rPr>
              <a:t>71(</a:t>
            </a:r>
            <a:r>
              <a:rPr lang="es-ES" sz="2600">
                <a:latin typeface="Arial"/>
                <a:ea typeface="Arial"/>
                <a:cs typeface="Arial"/>
                <a:sym typeface="Arial"/>
              </a:rPr>
              <a:t>18), pp. 18.24.</a:t>
            </a:r>
            <a:endParaRPr/>
          </a:p>
          <a:p>
            <a:pPr indent="-10414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04" name="Google Shape;404;p27"/>
          <p:cNvSpPr txBox="1"/>
          <p:nvPr>
            <p:ph type="title"/>
          </p:nvPr>
        </p:nvSpPr>
        <p:spPr>
          <a:xfrm>
            <a:off x="838200" y="44938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REFERENCIAS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type="title"/>
          </p:nvPr>
        </p:nvSpPr>
        <p:spPr>
          <a:xfrm>
            <a:off x="1111349" y="295423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EMOCIONES  Y  CUIDADOR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1922" y="2868559"/>
            <a:ext cx="1763935" cy="99221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1759631" y="2055957"/>
            <a:ext cx="2953435" cy="2936852"/>
          </a:xfrm>
          <a:prstGeom prst="foldedCorner">
            <a:avLst>
              <a:gd fmla="val 16667" name="adj"/>
            </a:avLst>
          </a:prstGeom>
          <a:solidFill>
            <a:schemeClr val="accent4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2167203" y="2370221"/>
            <a:ext cx="213829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¿Cuáles crees que son las emociones más frecuentes en los cuidadores?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745857" y="1971082"/>
            <a:ext cx="4444220" cy="2936852"/>
          </a:xfrm>
          <a:prstGeom prst="wedgeRoundRectCallout">
            <a:avLst>
              <a:gd fmla="val -48550" name="adj1"/>
              <a:gd fmla="val 63500" name="adj2"/>
              <a:gd fmla="val 16667" name="adj3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218" y="3736405"/>
            <a:ext cx="10435634" cy="318230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>
            <p:ph type="title"/>
          </p:nvPr>
        </p:nvSpPr>
        <p:spPr>
          <a:xfrm>
            <a:off x="974774" y="359818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EMOCIONES  Y  CUIDADOR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3567447" y="4358063"/>
            <a:ext cx="4301544" cy="1938992"/>
          </a:xfrm>
          <a:prstGeom prst="rect">
            <a:avLst/>
          </a:prstGeom>
          <a:solidFill>
            <a:srgbClr val="C4E0B2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Existen evidencias que ponen de manifiesto la relación entre el cuidado informal de personas con demencia y ciertas repercusiones negativas en el bienestar físico y emocional.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5"/>
          <p:cNvPicPr preferRelativeResize="0"/>
          <p:nvPr/>
        </p:nvPicPr>
        <p:blipFill rotWithShape="1">
          <a:blip r:embed="rId4">
            <a:alphaModFix/>
          </a:blip>
          <a:srcRect b="48596" l="-1" r="-3445" t="0"/>
          <a:stretch/>
        </p:blipFill>
        <p:spPr>
          <a:xfrm>
            <a:off x="893509" y="969183"/>
            <a:ext cx="10404980" cy="30780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 txBox="1"/>
          <p:nvPr/>
        </p:nvSpPr>
        <p:spPr>
          <a:xfrm>
            <a:off x="1493949" y="1449576"/>
            <a:ext cx="207349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no se gestiona correctamente, puede ser considerada una actividad estresante.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4917583" y="1538712"/>
            <a:ext cx="20734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 mayoría de casos, el cuidador informal es una mujer.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 txBox="1"/>
          <p:nvPr/>
        </p:nvSpPr>
        <p:spPr>
          <a:xfrm>
            <a:off x="8446394" y="1544838"/>
            <a:ext cx="207349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muy probable que el cuidador habite en la misma casa.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 rot="-231040">
            <a:off x="6757427" y="1124718"/>
            <a:ext cx="1922620" cy="463741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Jmi et al., 2017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 txBox="1"/>
          <p:nvPr/>
        </p:nvSpPr>
        <p:spPr>
          <a:xfrm rot="1942524">
            <a:off x="2738281" y="3496157"/>
            <a:ext cx="1922620" cy="463741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Carretero y Garcés, (2011)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"/>
          <p:cNvSpPr txBox="1"/>
          <p:nvPr/>
        </p:nvSpPr>
        <p:spPr>
          <a:xfrm rot="-989899">
            <a:off x="1375067" y="3674873"/>
            <a:ext cx="1922620" cy="463741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Frías et al., (2020)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57001cd0f_1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d57001cd0f_1_0"/>
          <p:cNvSpPr txBox="1"/>
          <p:nvPr>
            <p:ph type="title"/>
          </p:nvPr>
        </p:nvSpPr>
        <p:spPr>
          <a:xfrm>
            <a:off x="678560" y="372697"/>
            <a:ext cx="10242600" cy="562800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EMOCIONES  Y  CUIDADOR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gd57001cd0f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925" y="1649200"/>
            <a:ext cx="4704051" cy="470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57001cd0f_1_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gd57001cd0f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3297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/>
          <p:nvPr>
            <p:ph type="title"/>
          </p:nvPr>
        </p:nvSpPr>
        <p:spPr>
          <a:xfrm>
            <a:off x="678560" y="372697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EMOCIONES  Y  CUIDADOR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2112135" y="1146220"/>
            <a:ext cx="7881871" cy="1015663"/>
          </a:xfrm>
          <a:prstGeom prst="rect">
            <a:avLst/>
          </a:prstGeom>
          <a:solidFill>
            <a:srgbClr val="E6A4D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Situación Actual: Ser cuidador es una condición que puede llegar a ser un factor de origen de </a:t>
            </a: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estrés</a:t>
            </a: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por lo que se relacionaría con el desarrollo de </a:t>
            </a: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sintomatología y alteraciones psicológicas</a:t>
            </a: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11325">
            <a:off x="8899302" y="1001656"/>
            <a:ext cx="1878118" cy="232045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4752305" y="2660083"/>
            <a:ext cx="2897746" cy="369332"/>
          </a:xfrm>
          <a:prstGeom prst="rect">
            <a:avLst/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AUTOCUIDADO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1975728" y="4321969"/>
            <a:ext cx="3709115" cy="92333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 y asesoramiento.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Apoyo Social.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Entrenamiento en Habilidades.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1178" y="3425780"/>
            <a:ext cx="3217036" cy="343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6"/>
          <p:cNvSpPr txBox="1"/>
          <p:nvPr/>
        </p:nvSpPr>
        <p:spPr>
          <a:xfrm>
            <a:off x="6921413" y="3877355"/>
            <a:ext cx="1776565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Profesionales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 txBox="1"/>
          <p:nvPr/>
        </p:nvSpPr>
        <p:spPr>
          <a:xfrm rot="-231040">
            <a:off x="2669328" y="3530478"/>
            <a:ext cx="1922620" cy="463741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s-E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Hammen (2018)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1459393" y="3286993"/>
            <a:ext cx="4803820" cy="2637289"/>
          </a:xfrm>
          <a:prstGeom prst="ellipse">
            <a:avLst/>
          </a:prstGeom>
          <a:noFill/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591459">
            <a:off x="5776701" y="4957781"/>
            <a:ext cx="1719877" cy="1202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/>
          <p:nvPr>
            <p:ph type="title"/>
          </p:nvPr>
        </p:nvSpPr>
        <p:spPr>
          <a:xfrm>
            <a:off x="838200" y="337626"/>
            <a:ext cx="10242451" cy="562706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s-ES" sz="3600">
                <a:latin typeface="Arial"/>
                <a:ea typeface="Arial"/>
                <a:cs typeface="Arial"/>
                <a:sym typeface="Arial"/>
              </a:rPr>
              <a:t>EL Cuidador y su Actitud Emocional </a:t>
            </a:r>
            <a:endParaRPr b="1"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7"/>
          <p:cNvSpPr txBox="1"/>
          <p:nvPr/>
        </p:nvSpPr>
        <p:spPr>
          <a:xfrm>
            <a:off x="2489981" y="1570982"/>
            <a:ext cx="768096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Uno de los aspectos que se relacionan con nuestro bienestar es la forma en la que </a:t>
            </a:r>
            <a:r>
              <a:rPr b="0" i="0" lang="es-ES" sz="2400" u="sng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afrontamos</a:t>
            </a: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 que nos ocurre, y eso incluye nuestras emociones.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975" y="3450658"/>
            <a:ext cx="10428264" cy="2096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7"/>
          <p:cNvSpPr txBox="1"/>
          <p:nvPr/>
        </p:nvSpPr>
        <p:spPr>
          <a:xfrm>
            <a:off x="2796316" y="3673095"/>
            <a:ext cx="765282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“Esfuerzos cognitivos y conductuales </a:t>
            </a: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constantemente cambiantes</a:t>
            </a:r>
            <a:r>
              <a:rPr b="0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que se desarrollan para manejar las demandas </a:t>
            </a: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externas</a:t>
            </a:r>
            <a:r>
              <a:rPr b="0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y/o </a:t>
            </a: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internas</a:t>
            </a:r>
            <a:r>
              <a:rPr b="0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que son </a:t>
            </a:r>
            <a:r>
              <a:rPr b="1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evaluadas</a:t>
            </a:r>
            <a:r>
              <a:rPr b="0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como excedentes o desbordantes de los recursos del individuo”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979" y="3129256"/>
            <a:ext cx="1700865" cy="263849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/>
          <p:nvPr/>
        </p:nvSpPr>
        <p:spPr>
          <a:xfrm rot="3892102">
            <a:off x="10328919" y="2185108"/>
            <a:ext cx="1194054" cy="110776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4737720" y="5496652"/>
            <a:ext cx="3015346" cy="416913"/>
          </a:xfrm>
          <a:prstGeom prst="rect">
            <a:avLst/>
          </a:prstGeom>
          <a:solidFill>
            <a:srgbClr val="FEE599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52499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0" i="0" lang="es-E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Lazarus, R. S. &amp; Folkman, S. (1986). 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2021-04-19T11:24:48Z</dcterms:created>
  <dc:creator>mabel</dc:creator>
</cp:coreProperties>
</file>